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  <p:sldMasterId id="2147483708" r:id="rId3"/>
    <p:sldMasterId id="2147483672" r:id="rId4"/>
  </p:sldMasterIdLst>
  <p:notesMasterIdLst>
    <p:notesMasterId r:id="rId36"/>
  </p:notesMasterIdLst>
  <p:sldIdLst>
    <p:sldId id="256" r:id="rId5"/>
    <p:sldId id="313" r:id="rId6"/>
    <p:sldId id="314" r:id="rId7"/>
    <p:sldId id="315" r:id="rId8"/>
    <p:sldId id="287" r:id="rId9"/>
    <p:sldId id="335" r:id="rId10"/>
    <p:sldId id="336" r:id="rId11"/>
    <p:sldId id="286" r:id="rId12"/>
    <p:sldId id="285" r:id="rId13"/>
    <p:sldId id="316" r:id="rId14"/>
    <p:sldId id="332" r:id="rId15"/>
    <p:sldId id="318" r:id="rId16"/>
    <p:sldId id="333" r:id="rId17"/>
    <p:sldId id="319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6" r:id="rId26"/>
    <p:sldId id="307" r:id="rId27"/>
    <p:sldId id="273" r:id="rId28"/>
    <p:sldId id="280" r:id="rId29"/>
    <p:sldId id="334" r:id="rId30"/>
    <p:sldId id="322" r:id="rId31"/>
    <p:sldId id="330" r:id="rId32"/>
    <p:sldId id="329" r:id="rId33"/>
    <p:sldId id="331" r:id="rId34"/>
    <p:sldId id="31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74245"/>
  </p:normalViewPr>
  <p:slideViewPr>
    <p:cSldViewPr snapToGrid="0" snapToObjects="1">
      <p:cViewPr varScale="1">
        <p:scale>
          <a:sx n="114" d="100"/>
          <a:sy n="114" d="100"/>
        </p:scale>
        <p:origin x="7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предприятий в работе ВУЗов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Чтение лекций</c:v>
                </c:pt>
                <c:pt idx="1">
                  <c:v>Проведение семинаров, тренингов, мастер-классов</c:v>
                </c:pt>
                <c:pt idx="2">
                  <c:v>Участие в разработке совместных образовательных программ (укажите по каким направлениям подготовки)</c:v>
                </c:pt>
                <c:pt idx="3">
                  <c:v>уже принимаем участие в следующих формах</c:v>
                </c:pt>
                <c:pt idx="4">
                  <c:v>нет, не хотим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E-43FA-819D-5CEC38B576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Чтение лекций</c:v>
                </c:pt>
                <c:pt idx="1">
                  <c:v>Проведение семинаров, тренингов, мастер-классов</c:v>
                </c:pt>
                <c:pt idx="2">
                  <c:v>Участие в разработке совместных образовательных программ (укажите по каким направлениям подготовки)</c:v>
                </c:pt>
                <c:pt idx="3">
                  <c:v>уже принимаем участие в следующих формах</c:v>
                </c:pt>
                <c:pt idx="4">
                  <c:v>нет, не хотим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0.23080000000000001</c:v>
                </c:pt>
                <c:pt idx="1">
                  <c:v>0.15380000000000019</c:v>
                </c:pt>
                <c:pt idx="2">
                  <c:v>0.30770000000000008</c:v>
                </c:pt>
                <c:pt idx="3">
                  <c:v>0.23080000000000001</c:v>
                </c:pt>
                <c:pt idx="4">
                  <c:v>0</c:v>
                </c:pt>
                <c:pt idx="5">
                  <c:v>7.6900000000000024E-2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8E-43FA-819D-5CEC38B57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097537983808374"/>
          <c:y val="9.748968100979076E-2"/>
          <c:w val="0.33902462016191642"/>
          <c:h val="0.9017701832914039"/>
        </c:manualLayout>
      </c:layout>
      <c:overlay val="0"/>
      <c:txPr>
        <a:bodyPr/>
        <a:lstStyle/>
        <a:p>
          <a:pPr>
            <a:defRPr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46557-2DA1-3242-9C80-6144D382114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A7FC1-5EBA-9C4F-A217-300EA0D01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CDA-178B-8440-BAE0-1D0FC06AF90D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7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2F3-E1A3-CA43-9FD7-160198EA4A4B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3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D45F-BEC4-1646-AAC0-D0808EE595F8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6CCEFD-A388-472C-9063-29C386A3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FDF3-F6AD-48CF-ABBC-76511DA83501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D4B4C-7B70-43CA-9276-D1DCF3A0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9D844-5149-48D1-B3D1-A5F55E61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DCA0-62F9-4EE5-AB4D-97176104B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74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751" y="267911"/>
            <a:ext cx="2261106" cy="4126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2498"/>
            <a:ext cx="1672135" cy="74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285032" y="52498"/>
            <a:ext cx="1452044" cy="4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751" y="215413"/>
            <a:ext cx="2261106" cy="41265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2135" cy="74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285032" y="0"/>
            <a:ext cx="1452044" cy="4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027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7A0E-2B26-424D-92A9-56BBEB63DF9E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2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14C5-ABEA-944E-A491-AF280B70B061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55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BA63-A9ED-1E4A-9CD8-E3DD3E7E65A1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0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941-961A-A14F-9BE2-4C81B9C7A52B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0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2345-D41B-634A-938C-6E55D40F3940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6" y="1"/>
            <a:ext cx="1010759" cy="9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4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6D8A-85CC-3342-BC6F-677E4C3D99B0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563-C666-C84A-93E4-FC51AEEE4D53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5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D4F5-5DC4-FF44-8E79-EDA78FA2D885}" type="datetime1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Российский Университет Дружбы Народов Экономический факультет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52E9-31EC-CF4B-9CCF-8FFCD106D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E17E-EB70-4822-950E-4B171D2AF7E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A854-8F6D-432D-9591-4B839D602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8F04-D6C3-40D9-AE7B-0DEC6E82B3A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6B5C-6FDB-47AE-AAE3-57ED28524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9019-D2E8-4AA4-9C0A-FCE2857FA04B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473D-9851-415C-9A66-CB3AE6319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">
            <a:extLst>
              <a:ext uri="{FF2B5EF4-FFF2-40B4-BE49-F238E27FC236}">
                <a16:creationId xmlns:a16="http://schemas.microsoft.com/office/drawing/2014/main" id="{07BA6415-1CCB-4FE4-8D1D-DE0505D993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1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B5128750-6DE7-4BD7-B6DD-399E90474D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CA1B373B-0DE9-4AE4-A839-26F801A340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226692"/>
            <a:ext cx="19431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9437" y="267911"/>
            <a:ext cx="2782429" cy="82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075710" y="2896259"/>
            <a:ext cx="799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8603" y="4424110"/>
            <a:ext cx="619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Начальник управления по международному сотрудничеству</a:t>
            </a:r>
          </a:p>
          <a:p>
            <a:r>
              <a:rPr lang="ru-RU" dirty="0"/>
              <a:t>Самарский государственный экономический университет</a:t>
            </a:r>
          </a:p>
          <a:p>
            <a:r>
              <a:rPr lang="ru-RU" dirty="0" err="1"/>
              <a:t>к.э.н</a:t>
            </a:r>
            <a:r>
              <a:rPr lang="ru-RU" dirty="0"/>
              <a:t>., доцент Зотова Анна Сергеевна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31345" y="1531345"/>
            <a:ext cx="87363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Улучшение интеграции высшего образования и корпоративного сектора в соответствии с новой социальной средой</a:t>
            </a:r>
          </a:p>
          <a:p>
            <a:r>
              <a:rPr lang="ru-RU" b="1" dirty="0"/>
              <a:t>По результатам реализации проекта:</a:t>
            </a:r>
          </a:p>
          <a:p>
            <a:r>
              <a:rPr lang="en-US" b="1" dirty="0"/>
              <a:t>ENHANCEMENT OF HIGHER EDUCATION AND CORPORATE SECTORS INTEGRATION IN ACCORDANCE WITH NEW SOCIAL ENVIRONMENT –ENINEDU,3</a:t>
            </a:r>
            <a:br>
              <a:rPr lang="en-US" b="1" dirty="0"/>
            </a:br>
            <a:r>
              <a:rPr lang="en-US" b="1" dirty="0"/>
              <a:t>574060-EPP-1-2016-KZ-EPPKA2-CBHE-SP </a:t>
            </a:r>
            <a:br>
              <a:rPr lang="en-US" b="1" dirty="0"/>
            </a:br>
            <a:r>
              <a:rPr lang="en-US" b="1" dirty="0"/>
              <a:t>(2016-2019)</a:t>
            </a:r>
            <a:br>
              <a:rPr lang="en-US" dirty="0"/>
            </a:br>
            <a:endParaRPr lang="ru-RU" dirty="0"/>
          </a:p>
        </p:txBody>
      </p:sp>
      <p:pic>
        <p:nvPicPr>
          <p:cNvPr id="6145" name="Picture 1" descr="C:\Users\ZotovaA.S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314" y="21904"/>
            <a:ext cx="1641484" cy="1509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271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89" y="1233889"/>
            <a:ext cx="11237206" cy="506775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WP1. LEAD ORGANIZATION: </a:t>
            </a:r>
            <a:r>
              <a:rPr lang="en-US" sz="3600" dirty="0"/>
              <a:t>UNIVERSITY NICE SOPHIA ANTIPOLIS; PEOPLES’ FRIENDSHIP UNIVERSITY OF RUSSIA; AL-FARABI KAZAKH NATIONAL UNIVERSITY (15-04-2017/15-01-2018)</a:t>
            </a:r>
            <a:br>
              <a:rPr lang="en-US" b="1" dirty="0"/>
            </a:br>
            <a:r>
              <a:rPr lang="en-US" b="1" dirty="0"/>
              <a:t>1.1.</a:t>
            </a:r>
            <a:r>
              <a:rPr lang="ru-RU" b="1" dirty="0"/>
              <a:t> Выполнение анализа современных требований бизнеса на рынках в странах консорциума</a:t>
            </a:r>
            <a:r>
              <a:rPr lang="en-US" b="1" dirty="0"/>
              <a:t>. (</a:t>
            </a:r>
            <a:r>
              <a:rPr lang="ru-RU" b="1" dirty="0"/>
              <a:t>оперативный менеджмент по выполнению – Самарский государственный экономический университет)</a:t>
            </a:r>
          </a:p>
        </p:txBody>
      </p:sp>
      <p:pic>
        <p:nvPicPr>
          <p:cNvPr id="4" name="Рисунок 3" descr="C:\Users\turgenbayevy\AppData\Local\Microsoft\Windows\Temporary Internet Files\Content.Outlook\MS5JTOMW\Без имени-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189" y="365127"/>
            <a:ext cx="4054890" cy="4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ZotovaA.S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589" y="21904"/>
            <a:ext cx="1641484" cy="150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4020" y="1261241"/>
            <a:ext cx="4489779" cy="517109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1.1. а)Подготовка анкеты и проведение ее экспертизы партнером проекта Университетом Ницца София </a:t>
            </a:r>
            <a:r>
              <a:rPr lang="ru-RU" sz="3600" dirty="0" err="1"/>
              <a:t>Антиполис</a:t>
            </a:r>
            <a:r>
              <a:rPr lang="ru-RU" sz="3600" dirty="0"/>
              <a:t> и ассоциацией «Союз работодателей Самарской области»</a:t>
            </a:r>
            <a:br>
              <a:rPr lang="ru-RU" sz="3600" dirty="0"/>
            </a:br>
            <a:r>
              <a:rPr lang="ru-RU" sz="3600" dirty="0"/>
              <a:t>б) организация проведения анкетирования на платформе </a:t>
            </a:r>
            <a:r>
              <a:rPr lang="en-US" sz="3600" dirty="0"/>
              <a:t>Lime Survey.</a:t>
            </a:r>
            <a:endParaRPr lang="ru-RU" sz="3600" dirty="0"/>
          </a:p>
        </p:txBody>
      </p:sp>
      <p:pic>
        <p:nvPicPr>
          <p:cNvPr id="4" name="Рисунок 3" descr="C:\Users\turgenbayevy\AppData\Local\Microsoft\Windows\Temporary Internet Files\Content.Outlook\MS5JTOMW\Без имени-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8676" y="122612"/>
            <a:ext cx="4379659" cy="74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14096" y="122611"/>
          <a:ext cx="5749925" cy="655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096" y="122611"/>
                        <a:ext cx="5749925" cy="6551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0658" name="AutoShape 2" descr="https://apf.mail.ru/cgi-bin/readmsg?id=14965579740000000591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59" name="Picture 3" descr="C:\Users\ZotovaA.S\Downloads\Снимок экрана 2017-06-04 в 10.26.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1" y="209321"/>
            <a:ext cx="11523643" cy="1481370"/>
          </a:xfrm>
        </p:spPr>
        <p:txBody>
          <a:bodyPr/>
          <a:lstStyle/>
          <a:p>
            <a:r>
              <a:rPr lang="ru-RU" b="1" dirty="0"/>
              <a:t>Распределение интересов предприятий по направлениям участия в работе ВУЗов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Самарский государственный экономический университет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688116" y="1765302"/>
          <a:ext cx="6885542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23" y="440674"/>
            <a:ext cx="11534659" cy="60813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Результаты выполнения пакета 1.1.</a:t>
            </a:r>
            <a:br>
              <a:rPr lang="ru-RU" b="1" dirty="0"/>
            </a:br>
            <a:r>
              <a:rPr lang="ru-RU" b="1" dirty="0"/>
              <a:t>Краткие выводы отчета:</a:t>
            </a:r>
            <a:br>
              <a:rPr lang="ru-RU" b="1" dirty="0"/>
            </a:br>
            <a:r>
              <a:rPr lang="ru-RU" sz="3600" dirty="0"/>
              <a:t>1</a:t>
            </a:r>
            <a:r>
              <a:rPr lang="ru-RU" sz="3600" b="1" dirty="0"/>
              <a:t>.</a:t>
            </a:r>
            <a:r>
              <a:rPr lang="ru-RU" sz="3600" dirty="0"/>
              <a:t> В 2016 году в сфере занятости наметилась позитивная динамика. </a:t>
            </a:r>
            <a:br>
              <a:rPr lang="ru-RU" sz="3600" dirty="0"/>
            </a:br>
            <a:r>
              <a:rPr lang="ru-RU" sz="3600" dirty="0"/>
              <a:t>2. При этом наблюдается очевидная тенденция повышения среднего возраста сотрудников. </a:t>
            </a:r>
            <a:br>
              <a:rPr lang="ru-RU" sz="3600" b="1" dirty="0"/>
            </a:br>
            <a:r>
              <a:rPr lang="ru-RU" sz="3600" dirty="0"/>
              <a:t>3. Существует определенная неудовлетворенность качеством подготовки выпускников вузов. </a:t>
            </a:r>
            <a:br>
              <a:rPr lang="ru-RU" sz="3600" dirty="0"/>
            </a:br>
            <a:r>
              <a:rPr lang="ru-RU" sz="3600" dirty="0"/>
              <a:t>4. Компании готовы более активно  взаимодействовать с вузами как в традиционных направлениях – проведение мастер-классов, семинаров, чтения лекций, так и к более в новых формам, таких, как, например, участие в разработке образовательных программ. </a:t>
            </a:r>
            <a:br>
              <a:rPr lang="ru-RU" sz="3600" dirty="0"/>
            </a:br>
            <a:endParaRPr lang="ru-RU" sz="4000" b="1" dirty="0"/>
          </a:p>
        </p:txBody>
      </p:sp>
      <p:pic>
        <p:nvPicPr>
          <p:cNvPr id="3" name="Picture 1" descr="C:\Users\ZotovaA.S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4698" y="0"/>
            <a:ext cx="1641484" cy="150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3202" y="2655239"/>
            <a:ext cx="9307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University of Sopron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, ноябрь 2017 г. </a:t>
            </a:r>
          </a:p>
          <a:p>
            <a:pPr marL="342900" indent="-342900">
              <a:buAutoNum type="arabicPeriod"/>
            </a:pPr>
            <a:endParaRPr lang="ru-RU" b="1" kern="0" dirty="0">
              <a:solidFill>
                <a:schemeClr val="accent1">
                  <a:lumMod val="75000"/>
                </a:schemeClr>
              </a:solidFill>
              <a:latin typeface="Helvetica Neue Black Condensed"/>
              <a:ea typeface="Helvetica Neue Black Condensed"/>
              <a:cs typeface="Helvetica Neue Black Condensed"/>
              <a:sym typeface="Helvetica Neue Black Condensed"/>
            </a:endParaRPr>
          </a:p>
          <a:p>
            <a:pPr marL="342900" indent="-342900">
              <a:buAutoNum type="arabicPeriod"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University of Santiago de </a:t>
            </a:r>
            <a:r>
              <a:rPr lang="en-US" b="1" kern="0" dirty="0" err="1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Compostela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,  Испания, ноябрь 2017 г.</a:t>
            </a:r>
          </a:p>
          <a:p>
            <a:pPr marL="342900" indent="-342900"/>
            <a:endParaRPr lang="ru-RU" b="1" kern="0" dirty="0">
              <a:solidFill>
                <a:schemeClr val="accent1">
                  <a:lumMod val="75000"/>
                </a:schemeClr>
              </a:solidFill>
              <a:latin typeface="Helvetica Neue Black Condensed"/>
              <a:ea typeface="Helvetica Neue Black Condensed"/>
              <a:cs typeface="Helvetica Neue Black Condensed"/>
              <a:sym typeface="Helvetica Neue Black Condensed"/>
            </a:endParaRPr>
          </a:p>
          <a:p>
            <a:pPr marL="342900" indent="-342900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3. </a:t>
            </a: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University Nice Sophia </a:t>
            </a:r>
            <a:r>
              <a:rPr lang="en-US" b="1" kern="0" dirty="0" err="1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Antipolis</a:t>
            </a: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,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Франция, декабрь 2017 г.</a:t>
            </a:r>
          </a:p>
          <a:p>
            <a:pPr marL="342900" indent="-342900"/>
            <a:endParaRPr lang="ru-RU" b="1" kern="0" dirty="0">
              <a:solidFill>
                <a:schemeClr val="accent1">
                  <a:lumMod val="75000"/>
                </a:schemeClr>
              </a:solidFill>
              <a:latin typeface="Helvetica Neue Black Condensed"/>
              <a:ea typeface="Helvetica Neue Black Condensed"/>
              <a:cs typeface="Helvetica Neue Black Condensed"/>
              <a:sym typeface="Helvetica Neue Black Condensed"/>
            </a:endParaRPr>
          </a:p>
          <a:p>
            <a:pPr marL="342900" indent="-342900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4.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Athens University of Economics and Business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, апрель 2018 г.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/>
            <a:endParaRPr lang="en-US" b="1" kern="0" dirty="0">
              <a:solidFill>
                <a:schemeClr val="accent1">
                  <a:lumMod val="75000"/>
                </a:schemeClr>
              </a:solidFill>
              <a:latin typeface="Helvetica Neue Black Condensed"/>
              <a:ea typeface="Helvetica Neue Black Condensed"/>
              <a:cs typeface="Helvetica Neue Black Condensed"/>
              <a:sym typeface="Helvetica Neue Black Condensed"/>
            </a:endParaRPr>
          </a:p>
          <a:p>
            <a:pPr marL="342900" indent="-342900"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607" y="594911"/>
            <a:ext cx="10950844" cy="1795750"/>
          </a:xfrm>
        </p:spPr>
        <p:txBody>
          <a:bodyPr>
            <a:normAutofit fontScale="90000"/>
          </a:bodyPr>
          <a:lstStyle/>
          <a:p>
            <a:r>
              <a:rPr lang="en-US" dirty="0"/>
              <a:t>WP1. </a:t>
            </a:r>
            <a:r>
              <a:rPr lang="en-US" sz="2700" dirty="0"/>
              <a:t>1.2</a:t>
            </a:r>
            <a:r>
              <a:rPr lang="ru-RU" sz="2700" dirty="0"/>
              <a:t> Короткое одностороннее обучение учебного персонала вузов стран-партнеров : общий обзор опыта ЕС в сотрудничестве </a:t>
            </a:r>
            <a:r>
              <a:rPr lang="ru-RU" sz="2700" dirty="0" err="1"/>
              <a:t>бизнес-вузов</a:t>
            </a:r>
            <a:r>
              <a:rPr lang="ru-RU" sz="2700" dirty="0"/>
              <a:t> и его внедрение в учебный процесс </a:t>
            </a:r>
            <a:r>
              <a:rPr lang="en-US" sz="2700" dirty="0"/>
              <a:t>(</a:t>
            </a:r>
            <a:r>
              <a:rPr lang="ru-RU" sz="2700" dirty="0"/>
              <a:t>оперативный менеджмент </a:t>
            </a:r>
            <a:r>
              <a:rPr lang="ru-RU" sz="2700" dirty="0" err="1"/>
              <a:t>КазНУ</a:t>
            </a:r>
            <a:r>
              <a:rPr lang="ru-RU" sz="2700" dirty="0"/>
              <a:t> </a:t>
            </a:r>
            <a:r>
              <a:rPr lang="ru-RU" sz="2700" dirty="0" err="1"/>
              <a:t>Аль-Фараби</a:t>
            </a:r>
            <a:r>
              <a:rPr lang="ru-RU" sz="2700" dirty="0"/>
              <a:t>)</a:t>
            </a:r>
            <a:br>
              <a:rPr lang="en-US" sz="2700" dirty="0"/>
            </a:br>
            <a:r>
              <a:rPr lang="en-US" sz="2700" dirty="0"/>
              <a:t>1.3 </a:t>
            </a:r>
            <a:r>
              <a:rPr lang="ru-RU" sz="2700" dirty="0"/>
              <a:t>Подготовка совместного отчета об общем обзоре опыта ЕС в сотрудничестве </a:t>
            </a:r>
            <a:r>
              <a:rPr lang="ru-RU" sz="2700" dirty="0" err="1"/>
              <a:t>бизнес-вузов</a:t>
            </a:r>
            <a:r>
              <a:rPr lang="ru-RU" sz="2700" dirty="0"/>
              <a:t> (оперативный менеджмент РУДН)</a:t>
            </a:r>
          </a:p>
        </p:txBody>
      </p:sp>
      <p:pic>
        <p:nvPicPr>
          <p:cNvPr id="4" name="Picture 1" descr="C:\Users\ZotovaA.S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0516" y="21904"/>
            <a:ext cx="1641484" cy="150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5165" y="697541"/>
            <a:ext cx="1385454" cy="13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0" y="893601"/>
            <a:ext cx="9310253" cy="833385"/>
            <a:chOff x="0" y="893601"/>
            <a:chExt cx="9310253" cy="83338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893601"/>
              <a:ext cx="9310253" cy="8333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27466" y="1080655"/>
              <a:ext cx="65474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kern="0" dirty="0"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rPr>
                <a:t>University of Sopron</a:t>
              </a:r>
              <a:endParaRPr lang="ru-RU" sz="3600" dirty="0"/>
            </a:p>
          </p:txBody>
        </p:sp>
      </p:grpSp>
      <p:pic>
        <p:nvPicPr>
          <p:cNvPr id="2054" name="Picture 6" descr="http://mgul.ac.ru/info/inter/news/28/01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66" y="2071254"/>
            <a:ext cx="3315855" cy="24868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7356" y="2071254"/>
            <a:ext cx="5370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Основан в 1735 г.</a:t>
            </a:r>
          </a:p>
          <a:p>
            <a:endParaRPr lang="ru-RU" b="1" dirty="0"/>
          </a:p>
          <a:p>
            <a:pPr>
              <a:buFont typeface="Wingdings" pitchFamily="2" charset="2"/>
              <a:buChar char="ü"/>
            </a:pPr>
            <a:r>
              <a:rPr lang="ru-RU" b="1" dirty="0"/>
              <a:t>10 подразделений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2"/>
          <p:cNvSpPr>
            <a:spLocks noChangeArrowheads="1"/>
          </p:cNvSpPr>
          <p:nvPr/>
        </p:nvSpPr>
        <p:spPr bwMode="auto">
          <a:xfrm>
            <a:off x="436617" y="837143"/>
            <a:ext cx="2646218" cy="1169652"/>
          </a:xfrm>
          <a:prstGeom prst="rect">
            <a:avLst/>
          </a:prstGeom>
          <a:solidFill>
            <a:srgbClr val="01199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r>
              <a:rPr lang="ru-RU" sz="3200" dirty="0" err="1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Dual</a:t>
            </a:r>
            <a:r>
              <a:rPr lang="ru-RU" sz="3200" dirty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 </a:t>
            </a:r>
            <a:r>
              <a:rPr lang="ru-RU" sz="3200" dirty="0" err="1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Degree</a:t>
            </a:r>
            <a:endParaRPr lang="ru-RU" sz="3200" dirty="0">
              <a:solidFill>
                <a:srgbClr val="FFFFFF"/>
              </a:solidFill>
              <a:latin typeface="Helvetica Neue Black Condensed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2438" y="837143"/>
            <a:ext cx="1385454" cy="13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96414" y="1225870"/>
            <a:ext cx="367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Программа </a:t>
            </a:r>
            <a:r>
              <a:rPr lang="ru-RU" b="1" dirty="0" err="1"/>
              <a:t>бакалавриата</a:t>
            </a:r>
            <a:r>
              <a:rPr lang="ru-RU" b="1" dirty="0"/>
              <a:t>. 3,5 года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35527" y="2350716"/>
            <a:ext cx="11637819" cy="4252058"/>
            <a:chOff x="235527" y="2350716"/>
            <a:chExt cx="11637819" cy="42520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35527" y="2909455"/>
              <a:ext cx="3616037" cy="3539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hangingPunct="0"/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- Студенты закреплены за конкретной компанией</a:t>
              </a:r>
            </a:p>
            <a:p>
              <a:pPr hangingPunct="0"/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- Студенты проходят практику в компании</a:t>
              </a:r>
            </a:p>
            <a:p>
              <a:pPr hangingPunct="0"/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- Компания </a:t>
              </a:r>
              <a:r>
                <a:rPr lang="ru-RU" sz="1600" dirty="0">
                  <a:solidFill>
                    <a:srgbClr val="FF2600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имеет право не взять</a:t>
              </a: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 студента на работу</a:t>
              </a:r>
            </a:p>
            <a:p>
              <a:pPr hangingPunct="0"/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- Студент </a:t>
              </a:r>
              <a:r>
                <a:rPr lang="ru-RU" sz="1600" dirty="0">
                  <a:solidFill>
                    <a:srgbClr val="FF2600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имеет право не работать</a:t>
              </a: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 в компании (после обучения)</a:t>
              </a:r>
            </a:p>
            <a:p>
              <a:pPr hangingPunct="0"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Студент </a:t>
              </a:r>
              <a:r>
                <a:rPr lang="ru-RU" sz="1600" dirty="0">
                  <a:solidFill>
                    <a:srgbClr val="FF2600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не имеет право провалить</a:t>
              </a: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 ни один экзамен</a:t>
              </a:r>
            </a:p>
            <a:p>
              <a:pPr hangingPunct="0"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 Студент </a:t>
              </a:r>
              <a:r>
                <a:rPr lang="ru-RU" sz="1600" dirty="0">
                  <a:solidFill>
                    <a:srgbClr val="FF0000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не работает </a:t>
              </a: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во время обучения</a:t>
              </a:r>
            </a:p>
            <a:p>
              <a:pPr hangingPunct="0"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 Студент работает во время каникул, сессии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617" y="2350716"/>
              <a:ext cx="2722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ОПИСАНИЕ ПРОГРАММЫ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156364" y="2909454"/>
              <a:ext cx="3920836" cy="36933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normAutofit fontScale="92500" lnSpcReduction="10000"/>
            </a:bodyPr>
            <a:lstStyle/>
            <a:p>
              <a:pPr hangingPunct="0">
                <a:lnSpc>
                  <a:spcPct val="150000"/>
                </a:lnSpc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- С компанией заключен договор</a:t>
              </a:r>
            </a:p>
            <a:p>
              <a:pPr hangingPunct="0">
                <a:lnSpc>
                  <a:spcPct val="150000"/>
                </a:lnSpc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- от компании выделен куратор</a:t>
              </a:r>
            </a:p>
            <a:p>
              <a:pPr hangingPunct="0">
                <a:lnSpc>
                  <a:spcPct val="150000"/>
                </a:lnSpc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от университета выделен куратор</a:t>
              </a:r>
            </a:p>
            <a:p>
              <a:pPr hangingPunct="0">
                <a:lnSpc>
                  <a:spcPct val="150000"/>
                </a:lnSpc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- кураторы совместно оценивают студентов (постоянно на связи)</a:t>
              </a:r>
            </a:p>
            <a:p>
              <a:pPr hangingPunct="0">
                <a:lnSpc>
                  <a:spcPct val="150000"/>
                </a:lnSpc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 Обучение – 50/50 (преподаватели и сотрудники компании</a:t>
              </a:r>
            </a:p>
            <a:p>
              <a:pPr hangingPunct="0">
                <a:lnSpc>
                  <a:spcPct val="150000"/>
                </a:lnSpc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 Студент пишет дипломную работу по компании</a:t>
              </a:r>
            </a:p>
            <a:p>
              <a:pPr hangingPunct="0">
                <a:lnSpc>
                  <a:spcPct val="150000"/>
                </a:lnSpc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 Практика оплачивается компанией </a:t>
              </a:r>
              <a:r>
                <a:rPr lang="ru-RU" sz="1600" dirty="0">
                  <a:latin typeface="Times New Roman"/>
                  <a:ea typeface="Helvetica Neue Bold Condensed"/>
                  <a:cs typeface="Times New Roman"/>
                  <a:sym typeface="Helvetica Neue Bold Condensed"/>
                </a:rPr>
                <a:t>~550 </a:t>
              </a:r>
              <a:r>
                <a:rPr lang="en-US" sz="1600" dirty="0">
                  <a:latin typeface="Times New Roman"/>
                  <a:ea typeface="Helvetica Neue Bold Condensed"/>
                  <a:cs typeface="Times New Roman"/>
                  <a:sym typeface="Helvetica Neue Bold Condensed"/>
                </a:rPr>
                <a:t>euro</a:t>
              </a:r>
            </a:p>
            <a:p>
              <a:pPr hangingPunct="0">
                <a:buFontTx/>
                <a:buChar char="-"/>
              </a:pPr>
              <a:endParaRPr lang="ru-RU" dirty="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4719" y="2350716"/>
              <a:ext cx="3080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ОРГАНИЗАЦИЯ ПРОГРАММЫ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229600" y="2909455"/>
              <a:ext cx="3643746" cy="36933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normAutofit fontScale="92500" lnSpcReduction="20000"/>
            </a:bodyPr>
            <a:lstStyle/>
            <a:p>
              <a:pPr algn="just" hangingPunct="0">
                <a:lnSpc>
                  <a:spcPct val="150000"/>
                </a:lnSpc>
                <a:buSzPct val="75000"/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Формат обучения закреплен министерством</a:t>
              </a:r>
            </a:p>
            <a:p>
              <a:pPr algn="just" hangingPunct="0">
                <a:lnSpc>
                  <a:spcPct val="150000"/>
                </a:lnSpc>
                <a:buSzPct val="75000"/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формат договора закреплен на </a:t>
              </a:r>
              <a:r>
                <a:rPr lang="ru-RU" sz="1600" dirty="0" err="1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гос</a:t>
              </a: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. уровне</a:t>
              </a:r>
            </a:p>
            <a:p>
              <a:pPr algn="just" hangingPunct="0">
                <a:lnSpc>
                  <a:spcPct val="150000"/>
                </a:lnSpc>
                <a:buSzPct val="75000"/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вычет налогов для компании (~50% </a:t>
              </a:r>
              <a:r>
                <a:rPr lang="ru-RU" sz="1600" dirty="0" err="1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з</a:t>
              </a: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/</a:t>
              </a:r>
              <a:r>
                <a:rPr lang="ru-RU" sz="1600" dirty="0" err="1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п</a:t>
              </a: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 студента)</a:t>
              </a:r>
            </a:p>
            <a:p>
              <a:pPr algn="just" hangingPunct="0">
                <a:lnSpc>
                  <a:spcPct val="150000"/>
                </a:lnSpc>
                <a:buSzPct val="75000"/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интерес у всех:</a:t>
              </a:r>
            </a:p>
            <a:p>
              <a:pPr marL="0" lvl="1" algn="just" hangingPunct="0">
                <a:lnSpc>
                  <a:spcPct val="150000"/>
                </a:lnSpc>
                <a:buSzPct val="75000"/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студент - получить хорошую работу</a:t>
              </a:r>
            </a:p>
            <a:p>
              <a:pPr marL="0" lvl="1" algn="just" hangingPunct="0">
                <a:lnSpc>
                  <a:spcPct val="150000"/>
                </a:lnSpc>
                <a:buSzPct val="75000"/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компания - сразу найти молодых специалистов</a:t>
              </a:r>
            </a:p>
            <a:p>
              <a:pPr marL="0" lvl="1" algn="just" hangingPunct="0">
                <a:lnSpc>
                  <a:spcPct val="150000"/>
                </a:lnSpc>
                <a:buSzPct val="75000"/>
                <a:buFontTx/>
                <a:buChar char="-"/>
              </a:pPr>
              <a:r>
                <a:rPr lang="ru-RU" sz="1600" dirty="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университет - выпустить таких специалистов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11491" y="2350716"/>
              <a:ext cx="2102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ПОЧЕМУ РАБОТАЕТ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291" y="703556"/>
            <a:ext cx="2800350" cy="1104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818" y="975070"/>
            <a:ext cx="7592291" cy="83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>
                <a:solidFill>
                  <a:schemeClr val="tx1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University of Santiago de </a:t>
            </a:r>
            <a:r>
              <a:rPr lang="en-US" sz="2800" b="1" kern="0" dirty="0" err="1">
                <a:solidFill>
                  <a:schemeClr val="tx1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Compostela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3891" y="2387936"/>
            <a:ext cx="6096000" cy="25355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старейших вузов в Европе.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20-ку лучших учебных заведений Испании.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является лидирующим вузом в сфере «Математика», занимая 76 позицию в мире в этом направлении.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581 позицию 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Rankings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762" name="Picture 2" descr="Университет Сантьяго-де-Компостела, Исп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18" y="2085304"/>
            <a:ext cx="4541116" cy="2838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073" y="629944"/>
            <a:ext cx="1493459" cy="589256"/>
          </a:xfrm>
          <a:prstGeom prst="rect">
            <a:avLst/>
          </a:prstGeom>
        </p:spPr>
      </p:pic>
      <p:sp>
        <p:nvSpPr>
          <p:cNvPr id="3" name="Shape 142"/>
          <p:cNvSpPr>
            <a:spLocks noChangeArrowheads="1"/>
          </p:cNvSpPr>
          <p:nvPr/>
        </p:nvSpPr>
        <p:spPr bwMode="auto">
          <a:xfrm>
            <a:off x="7072944" y="629944"/>
            <a:ext cx="2646218" cy="1169652"/>
          </a:xfrm>
          <a:prstGeom prst="rect">
            <a:avLst/>
          </a:prstGeom>
          <a:solidFill>
            <a:srgbClr val="01199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r>
              <a:rPr lang="en-US" sz="2000" dirty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SPIN-OFF</a:t>
            </a:r>
            <a:r>
              <a:rPr lang="ru-RU" sz="2000" dirty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 компания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64" y="897018"/>
            <a:ext cx="3772664" cy="17491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44146" y="2065901"/>
            <a:ext cx="4929386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1. Объявить конкурс студенческих предложений по организации малого бизнеса.</a:t>
            </a:r>
            <a:br>
              <a:rPr lang="ru-RU" sz="1600" b="1" dirty="0"/>
            </a:br>
            <a:br>
              <a:rPr lang="ru-RU" sz="1600" b="1" dirty="0"/>
            </a:br>
            <a:r>
              <a:rPr lang="ru-RU" sz="1600" b="1" dirty="0"/>
              <a:t>2. Создать рабочую группу из преподавателей и представителей </a:t>
            </a:r>
            <a:r>
              <a:rPr lang="ru-RU" sz="1600" b="1" dirty="0" err="1"/>
              <a:t>бизнес-структур</a:t>
            </a:r>
            <a:r>
              <a:rPr lang="ru-RU" sz="1600" b="1" dirty="0"/>
              <a:t> из числа партнеров университета по оценке студенческих предложений и возможности коммерциализации предложенных идей.</a:t>
            </a:r>
            <a:br>
              <a:rPr lang="ru-RU" sz="1600" b="1" dirty="0"/>
            </a:br>
            <a:br>
              <a:rPr lang="ru-RU" sz="1600" b="1" dirty="0"/>
            </a:br>
            <a:r>
              <a:rPr lang="ru-RU" sz="1600" b="1" dirty="0"/>
              <a:t>3. Оказать поддержку победителям конкурса в организации </a:t>
            </a:r>
            <a:r>
              <a:rPr lang="ru-RU" sz="1600" b="1" dirty="0" err="1"/>
              <a:t>спин-оф</a:t>
            </a:r>
            <a:r>
              <a:rPr lang="ru-RU" sz="1600" b="1" dirty="0"/>
              <a:t> компании, а также консультационную и материальную поддержку.</a:t>
            </a:r>
            <a:br>
              <a:rPr lang="ru-RU" sz="1600" b="1" dirty="0"/>
            </a:br>
            <a:r>
              <a:rPr lang="ru-RU" sz="1600" b="1" dirty="0"/>
              <a:t> </a:t>
            </a:r>
            <a:br>
              <a:rPr lang="ru-RU" sz="1600" b="1" dirty="0"/>
            </a:br>
            <a:r>
              <a:rPr lang="ru-RU" sz="1600" b="1" dirty="0"/>
              <a:t>Организация </a:t>
            </a:r>
            <a:r>
              <a:rPr lang="ru-RU" sz="1600" b="1" dirty="0" err="1"/>
              <a:t>спин-оф</a:t>
            </a:r>
            <a:r>
              <a:rPr lang="ru-RU" sz="1600" b="1" dirty="0"/>
              <a:t> компании может: стать положительным примером результата обучения студентов в университете; дать места для прохождения практики; осуществлять трансферт технологий; дать возможность получения дохода.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42" y="2646217"/>
            <a:ext cx="3170686" cy="16818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914" y="897019"/>
            <a:ext cx="245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Aula </a:t>
            </a:r>
            <a:r>
              <a:rPr lang="en-US" b="1" dirty="0" err="1"/>
              <a:t>Productos</a:t>
            </a:r>
            <a:r>
              <a:rPr lang="en-US" b="1" dirty="0"/>
              <a:t> L</a:t>
            </a:r>
            <a:r>
              <a:rPr lang="ru-RU" b="1" dirty="0" err="1"/>
              <a:t>á</a:t>
            </a:r>
            <a:r>
              <a:rPr lang="en-US" b="1" dirty="0" err="1"/>
              <a:t>cteos</a:t>
            </a:r>
            <a:r>
              <a:rPr lang="en-US" b="1" dirty="0"/>
              <a:t> 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" y="3639005"/>
            <a:ext cx="1899943" cy="30027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49141" y="2854036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Innolact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13242" y="5112327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PEMADE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83035"/>
            <a:ext cx="8823593" cy="435166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проекте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ENINEDU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/>
              <a:t>-</a:t>
            </a:r>
            <a:r>
              <a:rPr lang="ru-RU" dirty="0"/>
              <a:t>Соглашение</a:t>
            </a:r>
            <a:r>
              <a:rPr lang="en-US" sz="3600" dirty="0"/>
              <a:t> -2016-3538/001-001 </a:t>
            </a:r>
            <a:r>
              <a:rPr lang="ru-RU" sz="3600" dirty="0"/>
              <a:t>было подписано</a:t>
            </a:r>
            <a:r>
              <a:rPr lang="en-US" sz="3600" dirty="0"/>
              <a:t>  18 </a:t>
            </a:r>
            <a:r>
              <a:rPr lang="ru-RU" sz="3600" dirty="0"/>
              <a:t>января </a:t>
            </a:r>
            <a:r>
              <a:rPr lang="en-US" sz="3600" dirty="0"/>
              <a:t>2017. </a:t>
            </a:r>
            <a:br>
              <a:rPr lang="en-US" sz="3600" dirty="0"/>
            </a:br>
            <a:r>
              <a:rPr lang="ru-RU" sz="3600" dirty="0"/>
              <a:t>- Казахский национальный университет им. </a:t>
            </a:r>
            <a:r>
              <a:rPr lang="ru-RU" sz="3600" dirty="0" err="1"/>
              <a:t>Аль-Фараби</a:t>
            </a:r>
            <a:r>
              <a:rPr lang="ru-RU" sz="3600" dirty="0"/>
              <a:t> – координирует проект на протяжении 36 месяцев</a:t>
            </a:r>
            <a:r>
              <a:rPr lang="en-US" sz="3600" dirty="0"/>
              <a:t> (15-10-2016-14-10-2019)</a:t>
            </a:r>
            <a:br>
              <a:rPr lang="en-US" sz="3600" dirty="0"/>
            </a:br>
            <a:r>
              <a:rPr lang="ru-RU" sz="3600" dirty="0"/>
              <a:t>-Максимальная сумма гранта - </a:t>
            </a:r>
            <a:r>
              <a:rPr lang="en-US" sz="3600" dirty="0"/>
              <a:t> EUR 814.044,42 </a:t>
            </a:r>
            <a:br>
              <a:rPr lang="en-US" dirty="0"/>
            </a:b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turgenbayevy\AppData\Local\Microsoft\Windows\Temporary Internet Files\Content.Outlook\MS5JTOMW\Без имени-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206" y="365127"/>
            <a:ext cx="4054890" cy="4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ZotovaA.S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8" y="0"/>
            <a:ext cx="1641484" cy="150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19932"/>
            <a:ext cx="9310253" cy="833385"/>
            <a:chOff x="0" y="893601"/>
            <a:chExt cx="9310253" cy="83338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893601"/>
              <a:ext cx="9310253" cy="8333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7466" y="1080655"/>
              <a:ext cx="65474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36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80776" y="1266514"/>
            <a:ext cx="4918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University Nice Sophia </a:t>
            </a:r>
            <a:r>
              <a:rPr lang="en-US" sz="2400" b="1" kern="0" dirty="0" err="1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Antipolis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556" y="767268"/>
            <a:ext cx="1683377" cy="1086049"/>
          </a:xfrm>
          <a:prstGeom prst="rect">
            <a:avLst/>
          </a:prstGeom>
        </p:spPr>
      </p:pic>
      <p:pic>
        <p:nvPicPr>
          <p:cNvPr id="120836" name="Picture 4" descr="Университет Ниццы — Софии Антипол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66" y="2272146"/>
            <a:ext cx="5278580" cy="35190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91826" y="2041451"/>
            <a:ext cx="1942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Основан в 1965 г. </a:t>
            </a:r>
          </a:p>
          <a:p>
            <a:pPr algn="just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30273" y="2687782"/>
            <a:ext cx="519190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13 факультетов и институтов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27 тысяч студентов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237 миллионов евро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Входит в Топ-10 Французский НИУ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Международная позиция: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#601-650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Общий рейтинг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(QS)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#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201-250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Технические науки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QS)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#401-500 (World University ratings); #521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CWTS Leiden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Ranking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2"/>
          <p:cNvSpPr>
            <a:spLocks noChangeArrowheads="1"/>
          </p:cNvSpPr>
          <p:nvPr/>
        </p:nvSpPr>
        <p:spPr bwMode="auto">
          <a:xfrm>
            <a:off x="436617" y="1005035"/>
            <a:ext cx="2043347" cy="981559"/>
          </a:xfrm>
          <a:prstGeom prst="rect">
            <a:avLst/>
          </a:prstGeom>
          <a:solidFill>
            <a:srgbClr val="01199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r>
              <a:rPr lang="en-US" sz="2800" dirty="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rPr>
              <a:t>Alternate training</a:t>
            </a:r>
            <a:endParaRPr lang="ru-RU" sz="2800" dirty="0">
              <a:solidFill>
                <a:srgbClr val="FFFFFF"/>
              </a:solidFill>
              <a:latin typeface="Helvetica Neue Black Condensed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784" y="228838"/>
            <a:ext cx="1309210" cy="8446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62602" y="1005035"/>
            <a:ext cx="8895998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Диплом + профессиональная квалификация, </a:t>
            </a:r>
          </a:p>
          <a:p>
            <a:r>
              <a:rPr lang="ru-RU" sz="1600" dirty="0"/>
              <a:t>теоретическая подготовка в университете + практическая подготовка в рабочей ситуации</a:t>
            </a:r>
          </a:p>
          <a:p>
            <a:r>
              <a:rPr lang="ru-RU" sz="1600" b="1" dirty="0"/>
              <a:t>Две схемы: </a:t>
            </a:r>
          </a:p>
          <a:p>
            <a:pPr lvl="1">
              <a:buFont typeface="Wingdings" charset="2"/>
              <a:buChar char="ü"/>
            </a:pPr>
            <a:r>
              <a:rPr lang="ru-RU" sz="1600" dirty="0"/>
              <a:t>контракт на профессиональную подготовку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/>
              <a:t> контракт на стажировку</a:t>
            </a:r>
            <a:endParaRPr lang="fr-FR" sz="1600" b="1" dirty="0"/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780112" y="2937164"/>
            <a:ext cx="5116376" cy="3684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Получение диплома государственного образца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 расходов на обучение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Привилегии студенческого статуса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Сбалансированное сочетание теории и практики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Будучи сотрудником принимающей компании, получают зарплату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Индивидуальный контроль за прохождением стажировки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Больше шансов на успешное трудоустройство по окончании программы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Средний уровень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выше, чем после классической схемы обучения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12"/>
          <p:cNvSpPr txBox="1">
            <a:spLocks/>
          </p:cNvSpPr>
          <p:nvPr/>
        </p:nvSpPr>
        <p:spPr>
          <a:xfrm>
            <a:off x="6475412" y="2937164"/>
            <a:ext cx="5183188" cy="3684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Сокращение или полное освобождение от налогов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студентов технике, методам и особенностям корпоративной культуры компании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Проверка студентов-сотрудников на </a:t>
            </a:r>
            <a:r>
              <a:rPr kumimoji="0" lang="ru-RU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профпригодность</a:t>
            </a: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меньшим риском и меньшими затратами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Очевидная выгода при найме студента на постоянную работу после окончания программы стажировки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4727" y="2447698"/>
            <a:ext cx="356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ПРЕИМУЩЕСТВА ДЛЯ СТУДЕНТОВ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1855" y="2447698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ПРЕИМУЩЕСТВА ДЛЯ КОМПАНИИ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2"/>
          <p:cNvSpPr>
            <a:spLocks noChangeArrowheads="1"/>
          </p:cNvSpPr>
          <p:nvPr/>
        </p:nvSpPr>
        <p:spPr bwMode="auto">
          <a:xfrm>
            <a:off x="436617" y="1005035"/>
            <a:ext cx="2043347" cy="981559"/>
          </a:xfrm>
          <a:prstGeom prst="rect">
            <a:avLst/>
          </a:prstGeom>
          <a:solidFill>
            <a:srgbClr val="01199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r>
              <a:rPr lang="ru-RU" sz="2000" b="1" dirty="0">
                <a:solidFill>
                  <a:schemeClr val="bg1"/>
                </a:solidFill>
              </a:rPr>
              <a:t>Турнир</a:t>
            </a:r>
          </a:p>
          <a:p>
            <a:pPr algn="ctr" hangingPunct="0"/>
            <a:r>
              <a:rPr lang="en-US" sz="2000" b="1" dirty="0" err="1">
                <a:solidFill>
                  <a:schemeClr val="bg1"/>
                </a:solidFill>
              </a:rPr>
              <a:t>Jeunes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Pousses</a:t>
            </a:r>
            <a:endParaRPr lang="ru-RU" sz="2000" dirty="0">
              <a:solidFill>
                <a:schemeClr val="bg1"/>
              </a:solidFill>
              <a:latin typeface="Helvetica Neue Black Condensed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821" y="582709"/>
            <a:ext cx="1309210" cy="844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88872" y="1005035"/>
            <a:ext cx="6559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1600" b="1" dirty="0"/>
              <a:t>Создан в 2002 г.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1600" b="1" dirty="0"/>
              <a:t>Конкурс по создания инновационного </a:t>
            </a:r>
            <a:r>
              <a:rPr lang="ru-RU" sz="1600" b="1" dirty="0" err="1"/>
              <a:t>стартапа</a:t>
            </a:r>
            <a:endParaRPr lang="en-US" sz="1600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1600" b="1" dirty="0"/>
              <a:t>Участники: бакалавры, магистры, аспиранты</a:t>
            </a:r>
            <a:endParaRPr lang="en-US" sz="1600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1600" b="1" dirty="0"/>
              <a:t>С 2017 г. конкурс также открыт для обладателей статуса «студента-предпринимателя» (</a:t>
            </a:r>
            <a:r>
              <a:rPr lang="en-US" sz="1600" b="1" dirty="0"/>
              <a:t>D2E)</a:t>
            </a:r>
            <a:endParaRPr lang="ru-RU" sz="1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6618" y="2535382"/>
            <a:ext cx="5368438" cy="3975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положения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6-месячный конкурс разработки инновационной компании многопрофильной командой в различных областях: туризм, социальное, устойчивое развитие или технологии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месяцев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тренировки: на каждом этапе команды работают под руководством тренера по следующим аспектам: право, маркетинг, менеджмент, дизайн, финансы, производственные процессы и т. д.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1500 € 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КОМПАНИИ 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всей команды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Дополнительные 1500 € на создание компании и 1 год бесплатной работы в технопарке с момента официального создания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месяцев поддержки от Инкубатора PACA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(для технологических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стартапов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месяцев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хостинга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CASA 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коворкинг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бизнес-пространство)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2535380"/>
            <a:ext cx="5001491" cy="3975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u="sng" dirty="0"/>
              <a:t>Ценность проекта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/>
              <a:t>Изучение особенностей развития </a:t>
            </a:r>
            <a:r>
              <a:rPr lang="ru-RU" sz="1400" dirty="0" err="1"/>
              <a:t>стартапа</a:t>
            </a:r>
            <a:r>
              <a:rPr lang="ru-RU" sz="1400" dirty="0"/>
              <a:t> на каждом этапе от посева до выхода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/>
              <a:t>Поддержка тренеров на всех стадиях развития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/>
              <a:t>Разработка и совершенствование проекта с помощью конкурсной финансовой поддержки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/>
              <a:t>Обучение работы над  совместным проектом в </a:t>
            </a:r>
            <a:r>
              <a:rPr lang="ru-RU" sz="1400" dirty="0" err="1"/>
              <a:t>мультифункциональной</a:t>
            </a:r>
            <a:r>
              <a:rPr lang="ru-RU" sz="1400" dirty="0"/>
              <a:t> команде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/>
              <a:t>Знакомство с компаниями </a:t>
            </a:r>
            <a:r>
              <a:rPr lang="en-US" sz="1400" dirty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/>
              <a:t>Создание настоящей профессиональной сети</a:t>
            </a:r>
            <a:endParaRPr lang="en-US" sz="14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/>
              <a:t>Дальнейшее трудоустройство</a:t>
            </a:r>
            <a:endParaRPr lang="en-US" sz="14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/>
              <a:t>Или создание собственной компании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2"/>
          <p:cNvSpPr>
            <a:spLocks noChangeArrowheads="1"/>
          </p:cNvSpPr>
          <p:nvPr/>
        </p:nvSpPr>
        <p:spPr bwMode="auto">
          <a:xfrm>
            <a:off x="436617" y="1005035"/>
            <a:ext cx="2043347" cy="981559"/>
          </a:xfrm>
          <a:prstGeom prst="rect">
            <a:avLst/>
          </a:prstGeom>
          <a:solidFill>
            <a:srgbClr val="01199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r>
              <a:rPr lang="en-US" sz="2000" b="1" dirty="0">
                <a:solidFill>
                  <a:schemeClr val="bg1"/>
                </a:solidFill>
              </a:rPr>
              <a:t>PEPITE</a:t>
            </a:r>
            <a:endParaRPr lang="ru-RU" sz="2000" dirty="0">
              <a:solidFill>
                <a:schemeClr val="bg1"/>
              </a:solidFill>
              <a:latin typeface="Helvetica Neue Black Condensed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964" y="1005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Студенческий центр инноваций, </a:t>
            </a:r>
            <a:r>
              <a:rPr lang="ru-RU" b="1" dirty="0" err="1"/>
              <a:t>трансфера</a:t>
            </a:r>
            <a:r>
              <a:rPr lang="ru-RU" b="1" dirty="0"/>
              <a:t>, предпринимательства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312" y="582709"/>
            <a:ext cx="1309210" cy="844651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292100" y="2057400"/>
            <a:ext cx="5156200" cy="3811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PEPITE отвечает за администрирование национального статуса «Студента-предпринимателя»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Присвоение статуса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Сопровождение студента на протяжение всех этапов создания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стартапа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(формирование, инкубация, руководство и мониторинг)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Продвижение идей студенческого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предпринимательства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программы обучения по направлению «Студенческий предприниматель» (D2E)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коворкинговых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пространств, руководство и мониторинг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и/или поддержка предпринимательских соревнований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ésultat de recherche d'images pour &quot;PEPITE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17" y="5076854"/>
            <a:ext cx="1461885" cy="10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1"/>
          <p:cNvGraphicFramePr>
            <a:graphicFrameLocks noGrp="1"/>
          </p:cNvGraphicFramePr>
          <p:nvPr>
            <p:extLst/>
          </p:nvPr>
        </p:nvGraphicFramePr>
        <p:xfrm>
          <a:off x="6024418" y="1568288"/>
          <a:ext cx="5740399" cy="5289712"/>
        </p:xfrm>
        <a:graphic>
          <a:graphicData uri="http://schemas.openxmlformats.org/drawingml/2006/table">
            <a:tbl>
              <a:tblPr/>
              <a:tblGrid>
                <a:gridCol w="25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344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Часы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UE1: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Создание бизнес-плана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и запуск </a:t>
                      </a:r>
                      <a:r>
                        <a:rPr lang="ru-RU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стартапа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Стратегия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Создание бизнеса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Основы создания бизнес-плана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Промежуточный итог </a:t>
                      </a:r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UE2: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Окружение инновационного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проекта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Деловое право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Коммерческое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право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Управление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человеческими ресурсами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Английский язык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Экономика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51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Промежуточный итог </a:t>
                      </a:r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5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UE3: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Сопровождение проекта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6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UE4: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Продвижение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проекта (участие в конкурсах по созданию бизнеса)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6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UE5: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Управление проектом (от 6 до 24 недель в зависимости от типа проекта)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513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24418" y="1427360"/>
            <a:ext cx="471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Пример структуры учебного плана по направлению «Студент-предприниматель» </a:t>
            </a:r>
            <a:r>
              <a:rPr lang="en-US" sz="1600" b="1" dirty="0"/>
              <a:t>(D2E)</a:t>
            </a:r>
            <a:endParaRPr lang="ru-RU" sz="1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DEMOLA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19800" y="1125538"/>
            <a:ext cx="6172200" cy="4318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/>
              <a:t>Основная идея </a:t>
            </a:r>
            <a:endParaRPr lang="en-US" sz="1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Студенты работают над решением реальных технических задач от компаний-заказчиков в </a:t>
            </a:r>
            <a:r>
              <a:rPr lang="ru-RU" sz="1800" dirty="0" err="1"/>
              <a:t>мультидисциплинарных</a:t>
            </a:r>
            <a:r>
              <a:rPr lang="ru-RU" sz="1800" dirty="0"/>
              <a:t> командах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 этом им помогают преподаватели и сотрудники университетов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После 3 месяцев результаты предоставляются компании-заказчику, которая может купить решение, взять студентов к себе на работу или отказаться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 случае отказа студенты на основе решения имеют право создать свой </a:t>
            </a:r>
            <a:r>
              <a:rPr lang="ru-RU" sz="1800" dirty="0" err="1"/>
              <a:t>стартап</a:t>
            </a:r>
            <a:endParaRPr lang="en-US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932238" cy="3811588"/>
          </a:xfrm>
        </p:spPr>
        <p:txBody>
          <a:bodyPr>
            <a:normAutofit/>
          </a:bodyPr>
          <a:lstStyle/>
          <a:p>
            <a:r>
              <a:rPr lang="ru-RU" sz="1800" b="1" dirty="0"/>
              <a:t>Demola</a:t>
            </a:r>
            <a:r>
              <a:rPr lang="ru-RU" sz="1800" dirty="0"/>
              <a:t> — это проект создания инновационных продуктов при сотрудничестве коммерческих компаний, студентов и сотрудников вузов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3750558"/>
            <a:ext cx="3905251" cy="1646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920" y="0"/>
            <a:ext cx="1391759" cy="116398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2135" cy="74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7587" y="129911"/>
            <a:ext cx="1452044" cy="4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218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357" y="628064"/>
            <a:ext cx="2730500" cy="11741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927225"/>
            <a:ext cx="5157788" cy="3860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/>
              <a:t>Проект </a:t>
            </a:r>
            <a:r>
              <a:rPr lang="ru-RU" sz="2900" dirty="0" err="1"/>
              <a:t>Demola</a:t>
            </a:r>
            <a:r>
              <a:rPr lang="ru-RU" sz="2900" dirty="0"/>
              <a:t> формирует среду сотворчества между студентами, компаниями и университетами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/>
              <a:t> Компании, ничего не теряя, формируют инновации на заказ и имеют все шансы получить решение от молодых специалистов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/>
              <a:t>Студенты практикуются, работая с реальными игроками рынка и их реальными потребностями, а также имеют возможность реализовать проект или устроиться на работу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/>
              <a:t>Университеты расширяют связи и партнерства, в том числе, на международном уровне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/>
              <a:t> С 2015  года в проекте участвуют </a:t>
            </a:r>
            <a:r>
              <a:rPr lang="ru-RU" sz="2900" b="1" dirty="0"/>
              <a:t>Университет ИТМО, Санкт-Петербургский государственный политехнический университет и компания «</a:t>
            </a:r>
            <a:r>
              <a:rPr lang="ru-RU" sz="2900" b="1" dirty="0" err="1"/>
              <a:t>Иксмас</a:t>
            </a:r>
            <a:r>
              <a:rPr lang="ru-RU" sz="2900" b="1" dirty="0"/>
              <a:t> </a:t>
            </a:r>
            <a:r>
              <a:rPr lang="ru-RU" sz="2900" b="1" dirty="0" err="1"/>
              <a:t>Венчурс</a:t>
            </a:r>
            <a:r>
              <a:rPr lang="ru-RU" sz="2900" b="1" dirty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7008813" y="1514475"/>
            <a:ext cx="5183187" cy="8239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Возможности в вузах-участниках: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294967295"/>
          </p:nvPr>
        </p:nvSpPr>
        <p:spPr>
          <a:xfrm>
            <a:off x="6767513" y="2505075"/>
            <a:ext cx="5424487" cy="3684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Перспектива создания новой магистерской программы "Трансфер технологий» (в РУДН), ориентированной на подготовку специалистов в сфере высоких технологий и инноваций, чья цель – вывод технологичных проектов на рынок и их коммерциализация, поэтому практика – необходимый элемент образовательной программы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В рамках программы проект </a:t>
            </a:r>
            <a:r>
              <a:rPr lang="ru-RU" sz="1600" dirty="0" err="1"/>
              <a:t>Demola</a:t>
            </a:r>
            <a:r>
              <a:rPr lang="ru-RU" sz="1600" dirty="0"/>
              <a:t> может стать образовательной платформой, где студенты смогут применять свои знания на практике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Реализуемые совместно с разработчиками технологии проекты могут быть засчитаны студентам в качестве производственной практики или курсовой и дипломной работы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055" y="160691"/>
            <a:ext cx="1210783" cy="117042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2135" cy="74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5032" y="0"/>
            <a:ext cx="1452044" cy="4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11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5909B-F149-4310-B53B-14809967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9" y="122612"/>
            <a:ext cx="6291506" cy="11189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Диссеминация результатов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FEC781-8383-4D4D-9FE8-DDDE312D1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013359"/>
            <a:ext cx="10515600" cy="40762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turgenbayevy\AppData\Local\Microsoft\Windows\Temporary Internet Files\Content.Outlook\MS5JTOMW\Без имени-4.png">
            <a:extLst>
              <a:ext uri="{FF2B5EF4-FFF2-40B4-BE49-F238E27FC236}">
                <a16:creationId xmlns:a16="http://schemas.microsoft.com/office/drawing/2014/main" id="{A9A90C37-12A0-48BB-BACA-FF575B27D98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174" y="122612"/>
            <a:ext cx="5786161" cy="74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24F7A89-BB28-47D1-8222-2E07FBD7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741" y="1241571"/>
            <a:ext cx="10938294" cy="561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678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461298" cy="1355076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ru-RU" sz="3600" b="1" dirty="0"/>
              <a:t>План мероприятий по проекту</a:t>
            </a:r>
            <a:r>
              <a:rPr lang="en-US" sz="3600" b="1" dirty="0"/>
              <a:t> </a:t>
            </a:r>
            <a:r>
              <a:rPr lang="ru-RU" sz="3600" b="1" dirty="0"/>
              <a:t>СГЭУ 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ru-RU" sz="3600" b="1" dirty="0"/>
              <a:t>574060 – ЕРР – 1 – 2016 - 1KZ - EPPKA2 - CBHE-SP на 2018 год.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 descr="C:\Users\turgenbayevy\AppData\Local\Microsoft\Windows\Temporary Internet Files\Content.Outlook\MS5JTOMW\Без имени-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296" y="0"/>
            <a:ext cx="3730704" cy="4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3219" y="1355076"/>
          <a:ext cx="12048780" cy="5375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8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Исполнитель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Неделя карьеры в СГЭУ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Февраль 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Морозова Е.С.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Обучающий семинар "Динамичная модель обучения предпринимательству"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28-30 марта 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Зотова А.С.,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Сапова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О.А.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Внесение изменений в учебные планы программ магистратуры.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Март-апрель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Ашмарина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4. 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новой магистерской программы «Процессно-проектное управление»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Сураева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М.О.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 Неделя науки СГЭУ деловая игра "Эксперт, инвестор, предприниматель"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Апрель 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Трошина Е.П.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4.Участие в конференции "Будущее Франции и России в современном мире: диалог гражданского общества в образовании, науке, экономике, территориальном развитии"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3-4 мая 2018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Ашмарина С.И.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Зотова А.С.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5. Создание Центра предпринимательства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Май 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Ашмарина С.И.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Морозова Е.С.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 Реализация международного образовательного проекта "Локальное и глобальное предпринимательство"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28.05-21.06 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Сураева М.О.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7. Круглый стол "Сотрудничество бизнес-вуз: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выявление разрывов между ведущими практиками законодательства в образовании ЕС и национальным законодательством России"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Июнь 2018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Яхнеева И.В.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 Курс повышения квалификации</a:t>
                      </a:r>
                      <a:r>
                        <a:rPr lang="ru-RU" sz="1400" baseline="0" dirty="0">
                          <a:latin typeface="Times New Roman"/>
                          <a:ea typeface="Times New Roman"/>
                          <a:cs typeface="Times New Roman"/>
                        </a:rPr>
                        <a:t> для студентов «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Процессное управление проектами организации»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Апрель-май 2018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Морозова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 Е.С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9. Подготовка учебного и административного персонала (Афинский университет экономики и бизнеса)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Сентябрь 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Сапова О.А.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10. Участие в международной конференции " Проблемы развития предприятий: теория и практика"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Ноябрь 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Мантуленко В.В.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бизнес-партнерами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работодателями "Интернет - система управления наставничеством"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Декабрь 2018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Федоренко Р.В.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94" y="83891"/>
            <a:ext cx="11224470" cy="6795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Диссеминация проекта в социальных сетях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958" y="763398"/>
            <a:ext cx="10254842" cy="609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07642"/>
            <a:ext cx="8592238" cy="725400"/>
          </a:xfrm>
        </p:spPr>
        <p:txBody>
          <a:bodyPr/>
          <a:lstStyle/>
          <a:p>
            <a:pPr algn="ctr"/>
            <a:r>
              <a:rPr lang="ru-RU" b="1" dirty="0"/>
              <a:t>Партнеры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0" y="1476263"/>
          <a:ext cx="10255786" cy="4998108"/>
        </p:xfrm>
        <a:graphic>
          <a:graphicData uri="http://schemas.openxmlformats.org/drawingml/2006/table">
            <a:tbl>
              <a:tblPr/>
              <a:tblGrid>
                <a:gridCol w="923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59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Partner N°</a:t>
                      </a:r>
                      <a:endParaRPr lang="en-US" sz="1400" dirty="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Name of Partner</a:t>
                      </a:r>
                      <a:endParaRPr lang="en-US" sz="1400" dirty="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Country</a:t>
                      </a:r>
                      <a:endParaRPr lang="en-US" sz="140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PR/PA</a:t>
                      </a:r>
                      <a:endParaRPr lang="en-US" sz="140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P1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Казахский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национальный университет им. 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Аль-Фараби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Казахстан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Partner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P2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University Nice-Sofia Antipolis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Франция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Programme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P3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Athens University of Economics and Business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Греция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Programme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P4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University of Sopron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Венгрия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Programme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P5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Universidade de Santiago de Compostela</a:t>
                      </a:r>
                      <a:endParaRPr lang="pt-BR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Испания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Programme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P6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Евразийский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национальный университет им. Л.Н.Гумилева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Казахстан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Partner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P7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Министерство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образования Республики Казахстан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Россия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Partner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P8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Российский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университет Дружбы народов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Россия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Partner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P9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Самарский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государственный экономический университет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Россия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Partner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P10</a:t>
                      </a:r>
                      <a:endParaRPr lang="en-US" sz="140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Орловский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государственный университет им. И.Тургенева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Россия</a:t>
                      </a:r>
                      <a:endParaRPr lang="en-US" sz="1400" dirty="0"/>
                    </a:p>
                  </a:txBody>
                  <a:tcPr marL="22553" marR="22553" marT="36084" marB="36084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Partner Countries</a:t>
                      </a:r>
                      <a:endParaRPr lang="en-US" sz="1400"/>
                    </a:p>
                  </a:txBody>
                  <a:tcPr marL="22553" marR="22553" marT="36084" marB="3608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73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P11</a:t>
                      </a:r>
                      <a:endParaRPr lang="en-US" sz="140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Министерство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образования и науки РФ</a:t>
                      </a:r>
                      <a:endParaRPr lang="en-US" sz="1400" dirty="0"/>
                    </a:p>
                  </a:txBody>
                  <a:tcPr marL="22553" marR="22553" marT="36084" marB="36084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Россия</a:t>
                      </a:r>
                      <a:endParaRPr lang="en-US" sz="1400" dirty="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Partner Countries</a:t>
                      </a:r>
                      <a:endParaRPr lang="en-US" sz="1400"/>
                    </a:p>
                  </a:txBody>
                  <a:tcPr marL="22553" marR="22553" marT="36084" marB="3608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64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P12</a:t>
                      </a:r>
                      <a:endParaRPr lang="en-US" sz="140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Казахстанская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ассоциация инженерного образования</a:t>
                      </a:r>
                      <a:endParaRPr lang="en-US" sz="1400" dirty="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Казахстан</a:t>
                      </a:r>
                      <a:endParaRPr lang="en-US" sz="1400" dirty="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Partner Countries</a:t>
                      </a:r>
                      <a:endParaRPr lang="en-US" sz="1400"/>
                    </a:p>
                  </a:txBody>
                  <a:tcPr marL="22553" marR="22553" marT="36084" marB="3608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90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P13</a:t>
                      </a:r>
                      <a:endParaRPr lang="en-US" sz="140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Некоммерческое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партнерство «Клуб директоров»</a:t>
                      </a:r>
                      <a:endParaRPr lang="en-US" sz="1400" dirty="0"/>
                    </a:p>
                  </a:txBody>
                  <a:tcPr marL="22553" marR="22553" marT="36084" marB="36084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Россия</a:t>
                      </a:r>
                      <a:endParaRPr lang="en-US" sz="1400" dirty="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Partner Countries</a:t>
                      </a:r>
                      <a:endParaRPr lang="en-US" sz="1400" dirty="0"/>
                    </a:p>
                  </a:txBody>
                  <a:tcPr marL="22553" marR="22553" marT="36084" marB="3608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973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Р14</a:t>
                      </a:r>
                      <a:endParaRPr lang="en-US" sz="1400" dirty="0"/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Social Agency Orel region branch "Free Economic company of Russia" (FECR)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553" marR="22553" marT="36084" marB="36084" anchor="b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553" marR="22553" marT="36084" marB="36084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Partner Countries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553" marR="22553" marT="36084" marB="3608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Рисунок 4" descr="C:\Users\turgenbayevy\AppData\Local\Microsoft\Windows\Temporary Internet Files\Content.Outlook\MS5JTOMW\Без имени-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9543" y="122613"/>
            <a:ext cx="4054890" cy="4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79" y="100669"/>
            <a:ext cx="11979479" cy="7466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Проведение ежегодных координационных совещаний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3123"/>
            <a:ext cx="12155648" cy="87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9974" y="2867891"/>
            <a:ext cx="9575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924" y="215413"/>
            <a:ext cx="1672135" cy="74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9956" y="215413"/>
            <a:ext cx="1452044" cy="4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7788"/>
            <a:ext cx="10982899" cy="42304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Цель проекта</a:t>
            </a:r>
            <a:br>
              <a:rPr lang="ru-RU" b="1" dirty="0"/>
            </a:br>
            <a:r>
              <a:rPr lang="ru-RU" dirty="0"/>
              <a:t>Общая цель проекта заключается в расширении сотрудничества бизнеса- высшего образования в странах консорциума путем изменения парадигмы образования в соответствии с требованиями Болонского процесса.</a:t>
            </a:r>
            <a:br>
              <a:rPr lang="ru-RU" dirty="0"/>
            </a:br>
            <a:r>
              <a:rPr lang="ru-RU" dirty="0"/>
              <a:t>Для достижения цели необходимо выполнение задач, отраженных в восьми пакетах работ по проекту.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 descr="C:\Users\turgenbayevy\AppData\Local\Microsoft\Windows\Temporary Internet Files\Content.Outlook\MS5JTOMW\Без имени-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3445" y="122612"/>
            <a:ext cx="4054890" cy="4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ZotovaA.S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9615" y="5348559"/>
            <a:ext cx="1641484" cy="150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D1B18AC4-F892-487C-ADF0-8CC292E4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404814"/>
            <a:ext cx="8229600" cy="274637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 работ по проекту</a:t>
            </a:r>
            <a:r>
              <a:rPr lang="en-US" alt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   1 </a:t>
            </a: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</a:t>
            </a:r>
            <a:r>
              <a:rPr lang="en-US" alt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(2017)</a:t>
            </a:r>
            <a:endParaRPr lang="ru-RU" altLang="ru-RU" sz="2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9F6EBA-526A-414A-8977-6276DE21A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473720"/>
              </p:ext>
            </p:extLst>
          </p:nvPr>
        </p:nvGraphicFramePr>
        <p:xfrm>
          <a:off x="276837" y="765176"/>
          <a:ext cx="11610365" cy="599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5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14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7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14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7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14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07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14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6163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dirty="0" err="1">
                          <a:effectLst/>
                        </a:rPr>
                        <a:t>Activities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Total duration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(number of weeks)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nn-NO" sz="700">
                          <a:effectLst/>
                        </a:rPr>
                        <a:t>Ref.nr/</a:t>
                      </a:r>
                      <a:endParaRPr lang="ru-RU" sz="800">
                        <a:effectLst/>
                      </a:endParaRPr>
                    </a:p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nn-NO" sz="700">
                          <a:effectLst/>
                        </a:rPr>
                        <a:t>Sub-ref</a:t>
                      </a:r>
                      <a:endParaRPr lang="ru-RU" sz="800">
                        <a:effectLst/>
                      </a:endParaRPr>
                    </a:p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nn-NO" sz="700">
                          <a:effectLst/>
                        </a:rPr>
                        <a:t>nr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700">
                          <a:effectLst/>
                        </a:rPr>
                        <a:t>Title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7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5.1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Establishment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Steering </a:t>
                      </a:r>
                      <a:r>
                        <a:rPr lang="de-DE" sz="1100" dirty="0" err="1">
                          <a:effectLst/>
                        </a:rPr>
                        <a:t>committee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for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strategic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management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the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project</a:t>
                      </a:r>
                      <a:endParaRPr lang="ru-RU" sz="1100" dirty="0">
                        <a:effectLst/>
                      </a:endParaRPr>
                    </a:p>
                    <a:p>
                      <a:pPr marL="54610" indent="-252095">
                        <a:spcAft>
                          <a:spcPts val="0"/>
                        </a:spcAft>
                        <a:tabLst>
                          <a:tab pos="144145" algn="l"/>
                          <a:tab pos="252095" algn="l"/>
                        </a:tabLs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2=X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2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8.1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Kick-off </a:t>
                      </a:r>
                      <a:r>
                        <a:rPr lang="de-DE" sz="1100" dirty="0" err="1">
                          <a:effectLst/>
                        </a:rPr>
                        <a:t>meeting</a:t>
                      </a:r>
                      <a:endParaRPr lang="ru-RU" sz="1100" dirty="0">
                        <a:effectLst/>
                      </a:endParaRPr>
                    </a:p>
                    <a:p>
                      <a:pPr marL="54610" indent="-252095">
                        <a:spcAft>
                          <a:spcPts val="0"/>
                        </a:spcAft>
                        <a:tabLst>
                          <a:tab pos="144145" algn="l"/>
                          <a:tab pos="252095" algn="l"/>
                        </a:tabLs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2=X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7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8.2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Establishment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Working </a:t>
                      </a:r>
                      <a:r>
                        <a:rPr lang="de-DE" sz="1100" dirty="0" err="1">
                          <a:effectLst/>
                        </a:rPr>
                        <a:t>group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for</a:t>
                      </a:r>
                      <a:r>
                        <a:rPr lang="de-DE" sz="1100" dirty="0">
                          <a:effectLst/>
                        </a:rPr>
                        <a:t>  operational </a:t>
                      </a:r>
                      <a:r>
                        <a:rPr lang="de-DE" sz="1100" dirty="0" err="1">
                          <a:effectLst/>
                        </a:rPr>
                        <a:t>management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the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project</a:t>
                      </a:r>
                      <a:endParaRPr lang="ru-RU" sz="1100" dirty="0">
                        <a:effectLst/>
                      </a:endParaRPr>
                    </a:p>
                    <a:p>
                      <a:pPr marL="54610" indent="-252095">
                        <a:spcAft>
                          <a:spcPts val="0"/>
                        </a:spcAft>
                        <a:tabLst>
                          <a:tab pos="144145" algn="l"/>
                          <a:tab pos="252095" algn="l"/>
                        </a:tabLs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2=X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2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8.4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Annual </a:t>
                      </a:r>
                      <a:r>
                        <a:rPr lang="de-DE" sz="1100" dirty="0" err="1">
                          <a:effectLst/>
                        </a:rPr>
                        <a:t>coordination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meeting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1=X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2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1.1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 err="1">
                          <a:effectLst/>
                        </a:rPr>
                        <a:t>Carrying</a:t>
                      </a:r>
                      <a:r>
                        <a:rPr lang="de-DE" sz="1100" dirty="0">
                          <a:effectLst/>
                        </a:rPr>
                        <a:t> out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up</a:t>
                      </a:r>
                      <a:r>
                        <a:rPr lang="de-DE" sz="1100" dirty="0">
                          <a:effectLst/>
                        </a:rPr>
                        <a:t>-</a:t>
                      </a:r>
                      <a:r>
                        <a:rPr lang="de-DE" sz="1100" dirty="0" err="1">
                          <a:effectLst/>
                        </a:rPr>
                        <a:t>to</a:t>
                      </a:r>
                      <a:r>
                        <a:rPr lang="de-DE" sz="1100" dirty="0">
                          <a:effectLst/>
                        </a:rPr>
                        <a:t>-date </a:t>
                      </a:r>
                      <a:r>
                        <a:rPr lang="de-DE" sz="1100" dirty="0" err="1">
                          <a:effectLst/>
                        </a:rPr>
                        <a:t>business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requirement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analysis</a:t>
                      </a:r>
                      <a:r>
                        <a:rPr lang="de-DE" sz="1100" dirty="0">
                          <a:effectLst/>
                        </a:rPr>
                        <a:t> at </a:t>
                      </a:r>
                      <a:r>
                        <a:rPr lang="de-DE" sz="1100" dirty="0" err="1">
                          <a:effectLst/>
                        </a:rPr>
                        <a:t>the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markets</a:t>
                      </a:r>
                      <a:r>
                        <a:rPr lang="de-DE" sz="1100" dirty="0">
                          <a:effectLst/>
                        </a:rPr>
                        <a:t> in </a:t>
                      </a:r>
                      <a:r>
                        <a:rPr lang="de-DE" sz="1100" dirty="0" err="1">
                          <a:effectLst/>
                        </a:rPr>
                        <a:t>consortium</a:t>
                      </a:r>
                      <a:r>
                        <a:rPr lang="de-DE" sz="1100" dirty="0">
                          <a:effectLst/>
                        </a:rPr>
                        <a:t> countries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2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4.2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Organisation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the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centres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entrepreneurship</a:t>
                      </a:r>
                      <a:r>
                        <a:rPr lang="de-DE" sz="1100" dirty="0">
                          <a:effectLst/>
                        </a:rPr>
                        <a:t> in </a:t>
                      </a:r>
                      <a:r>
                        <a:rPr lang="de-DE" sz="1100" dirty="0" err="1">
                          <a:effectLst/>
                        </a:rPr>
                        <a:t>each</a:t>
                      </a:r>
                      <a:r>
                        <a:rPr lang="de-DE" sz="1100" dirty="0">
                          <a:effectLst/>
                        </a:rPr>
                        <a:t> Partner University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4X under M10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4X under M11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4X under M12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117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1.2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Short peer-</a:t>
                      </a:r>
                      <a:r>
                        <a:rPr lang="de-DE" sz="1100" dirty="0" err="1">
                          <a:effectLst/>
                        </a:rPr>
                        <a:t>to</a:t>
                      </a:r>
                      <a:r>
                        <a:rPr lang="de-DE" sz="1100" dirty="0">
                          <a:effectLst/>
                        </a:rPr>
                        <a:t>- </a:t>
                      </a:r>
                      <a:r>
                        <a:rPr lang="de-DE" sz="1100" dirty="0" err="1">
                          <a:effectLst/>
                        </a:rPr>
                        <a:t>peer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learning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Partner Countries </a:t>
                      </a:r>
                      <a:r>
                        <a:rPr lang="de-DE" sz="1100" dirty="0" err="1">
                          <a:effectLst/>
                        </a:rPr>
                        <a:t>HEI’s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teaching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staff</a:t>
                      </a:r>
                      <a:r>
                        <a:rPr lang="de-DE" sz="1100" dirty="0">
                          <a:effectLst/>
                        </a:rPr>
                        <a:t>: </a:t>
                      </a:r>
                      <a:r>
                        <a:rPr lang="de-DE" sz="1100" dirty="0" err="1">
                          <a:effectLst/>
                        </a:rPr>
                        <a:t>general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overview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EU </a:t>
                      </a:r>
                      <a:r>
                        <a:rPr lang="de-DE" sz="1100" dirty="0" err="1">
                          <a:effectLst/>
                        </a:rPr>
                        <a:t>experience</a:t>
                      </a:r>
                      <a:r>
                        <a:rPr lang="de-DE" sz="1100" dirty="0">
                          <a:effectLst/>
                        </a:rPr>
                        <a:t> in business-HEI </a:t>
                      </a:r>
                      <a:r>
                        <a:rPr lang="de-DE" sz="1100" dirty="0" err="1">
                          <a:effectLst/>
                        </a:rPr>
                        <a:t>cooperation</a:t>
                      </a:r>
                      <a:r>
                        <a:rPr lang="de-DE" sz="1100" dirty="0">
                          <a:effectLst/>
                        </a:rPr>
                        <a:t> and </a:t>
                      </a:r>
                      <a:r>
                        <a:rPr lang="de-DE" sz="1100" dirty="0" err="1">
                          <a:effectLst/>
                        </a:rPr>
                        <a:t>its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implementation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into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study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process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1=X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M10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1=X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M11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1=X under M12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588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3.1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Analytical </a:t>
                      </a:r>
                      <a:r>
                        <a:rPr lang="de-DE" sz="1100" dirty="0" err="1">
                          <a:effectLst/>
                        </a:rPr>
                        <a:t>research</a:t>
                      </a:r>
                      <a:r>
                        <a:rPr lang="de-DE" sz="1100" dirty="0">
                          <a:effectLst/>
                        </a:rPr>
                        <a:t> on benchmark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national </a:t>
                      </a:r>
                      <a:r>
                        <a:rPr lang="de-DE" sz="1100" dirty="0" err="1">
                          <a:effectLst/>
                        </a:rPr>
                        <a:t>legislation</a:t>
                      </a:r>
                      <a:r>
                        <a:rPr lang="de-DE" sz="1100" dirty="0">
                          <a:effectLst/>
                        </a:rPr>
                        <a:t> in EU countries </a:t>
                      </a:r>
                      <a:r>
                        <a:rPr lang="de-DE" sz="1100" dirty="0" err="1">
                          <a:effectLst/>
                        </a:rPr>
                        <a:t>with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regard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to</a:t>
                      </a:r>
                      <a:r>
                        <a:rPr lang="de-DE" sz="1100" dirty="0">
                          <a:effectLst/>
                        </a:rPr>
                        <a:t> HEI </a:t>
                      </a:r>
                      <a:r>
                        <a:rPr lang="de-DE" sz="1100" dirty="0" err="1">
                          <a:effectLst/>
                        </a:rPr>
                        <a:t>collaboration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with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business</a:t>
                      </a:r>
                      <a:r>
                        <a:rPr lang="de-DE" sz="1100" dirty="0">
                          <a:effectLst/>
                        </a:rPr>
                        <a:t>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M11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82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3.2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SWOT </a:t>
                      </a:r>
                      <a:r>
                        <a:rPr lang="de-DE" sz="1100" dirty="0" err="1">
                          <a:effectLst/>
                        </a:rPr>
                        <a:t>analysis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national </a:t>
                      </a:r>
                      <a:r>
                        <a:rPr lang="de-DE" sz="1100" dirty="0" err="1">
                          <a:effectLst/>
                        </a:rPr>
                        <a:t>legislation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Russia and </a:t>
                      </a:r>
                      <a:r>
                        <a:rPr lang="de-DE" sz="1100" dirty="0" err="1">
                          <a:effectLst/>
                        </a:rPr>
                        <a:t>Kazakhstan</a:t>
                      </a:r>
                      <a:r>
                        <a:rPr lang="de-DE" sz="1100" dirty="0">
                          <a:effectLst/>
                        </a:rPr>
                        <a:t>: legislative </a:t>
                      </a:r>
                      <a:r>
                        <a:rPr lang="de-DE" sz="1100" dirty="0" err="1">
                          <a:effectLst/>
                        </a:rPr>
                        <a:t>gap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location</a:t>
                      </a:r>
                      <a:r>
                        <a:rPr lang="de-DE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M11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127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7.2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Organisation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alumni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network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for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each</a:t>
                      </a:r>
                      <a:r>
                        <a:rPr lang="de-DE" sz="1100" dirty="0">
                          <a:effectLst/>
                        </a:rPr>
                        <a:t> Partner Country HEI  </a:t>
                      </a:r>
                      <a:r>
                        <a:rPr lang="de-DE" sz="1100" dirty="0" err="1">
                          <a:effectLst/>
                        </a:rPr>
                        <a:t>for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continuous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feedback</a:t>
                      </a:r>
                      <a:r>
                        <a:rPr lang="de-DE" sz="1100" dirty="0">
                          <a:effectLst/>
                        </a:rPr>
                        <a:t> on </a:t>
                      </a:r>
                      <a:r>
                        <a:rPr lang="de-DE" sz="1100" dirty="0" err="1">
                          <a:effectLst/>
                        </a:rPr>
                        <a:t>the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learning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outcomes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from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the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business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community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M11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M12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82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5.4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Regular </a:t>
                      </a:r>
                      <a:r>
                        <a:rPr lang="de-DE" sz="1100" dirty="0" err="1">
                          <a:effectLst/>
                        </a:rPr>
                        <a:t>monitoring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the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project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progress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2=X under M1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M12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82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6.1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Project </a:t>
                      </a:r>
                      <a:r>
                        <a:rPr lang="de-DE" sz="1100" dirty="0" err="1">
                          <a:effectLst/>
                        </a:rPr>
                        <a:t>website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development</a:t>
                      </a:r>
                      <a:r>
                        <a:rPr lang="de-DE" sz="1100" dirty="0">
                          <a:effectLst/>
                        </a:rPr>
                        <a:t> and </a:t>
                      </a:r>
                      <a:r>
                        <a:rPr lang="de-DE" sz="1100" dirty="0" err="1">
                          <a:effectLst/>
                        </a:rPr>
                        <a:t>maintenance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2=X under M1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82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de-DE" sz="1100" b="1" dirty="0">
                          <a:effectLst/>
                        </a:rPr>
                        <a:t>8.3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de-DE" sz="1100" dirty="0">
                          <a:effectLst/>
                        </a:rPr>
                        <a:t>Day-</a:t>
                      </a:r>
                      <a:r>
                        <a:rPr lang="de-DE" sz="1100" dirty="0" err="1">
                          <a:effectLst/>
                        </a:rPr>
                        <a:t>to</a:t>
                      </a:r>
                      <a:r>
                        <a:rPr lang="de-DE" sz="1100" dirty="0">
                          <a:effectLst/>
                        </a:rPr>
                        <a:t>-</a:t>
                      </a:r>
                      <a:r>
                        <a:rPr lang="de-DE" sz="1100" dirty="0" err="1">
                          <a:effectLst/>
                        </a:rPr>
                        <a:t>day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management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2=X under M1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4=X under M11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4=X </a:t>
                      </a:r>
                      <a:r>
                        <a:rPr lang="de-DE" sz="600" dirty="0" err="1">
                          <a:effectLst/>
                        </a:rPr>
                        <a:t>under</a:t>
                      </a:r>
                      <a:r>
                        <a:rPr lang="de-DE" sz="600" dirty="0">
                          <a:effectLst/>
                        </a:rPr>
                        <a:t> M12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48" marR="2854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F5F56-485A-4D6D-B270-32FB0657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543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Формирование проектных групп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3499F8-B0F0-439A-8135-03AAF243F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992" y="906012"/>
            <a:ext cx="11007306" cy="58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9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ECC38-D822-4EDC-95A2-9B3488C2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" y="0"/>
            <a:ext cx="11937534" cy="1208016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Распределение ответственности за каждый этап проекта.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F94450-3EC8-4240-AAA6-CE1EC40C3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91" y="1208016"/>
            <a:ext cx="11873217" cy="56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E651F97-667B-4AD6-ADF5-F9AE0BF7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7030A0"/>
                </a:solidFill>
              </a:rPr>
              <a:t>Обменный курс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C125E8A3-F342-485A-B486-0A714C6F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268413"/>
            <a:ext cx="8351838" cy="4525962"/>
          </a:xfrm>
        </p:spPr>
        <p:txBody>
          <a:bodyPr>
            <a:normAutofit lnSpcReduction="10000"/>
          </a:bodyPr>
          <a:lstStyle/>
          <a:p>
            <a:r>
              <a:rPr lang="ru-RU" altLang="ru-RU" sz="2400">
                <a:solidFill>
                  <a:srgbClr val="002060"/>
                </a:solidFill>
              </a:rPr>
              <a:t>Транзакции ≠ EUR должны быть конвертированы и отражены в евро в финансовой отчетности окончательного отчета. Какой курс обмена следует применять?</a:t>
            </a:r>
          </a:p>
          <a:p>
            <a:r>
              <a:rPr lang="ru-RU" altLang="ru-RU" sz="2400">
                <a:solidFill>
                  <a:srgbClr val="002060"/>
                </a:solidFill>
              </a:rPr>
              <a:t>Устанавливается два раза: в начале от месяца, в котором координирующее учреждение получило первое предварительное финансирование до даты получения второго финансирования</a:t>
            </a:r>
          </a:p>
          <a:p>
            <a:r>
              <a:rPr lang="ru-RU" altLang="ru-RU" sz="2400">
                <a:solidFill>
                  <a:srgbClr val="002060"/>
                </a:solidFill>
              </a:rPr>
              <a:t>И от даты получения второго финансирования до конца периода проекта</a:t>
            </a:r>
          </a:p>
          <a:p>
            <a:r>
              <a:rPr lang="ru-RU" altLang="ru-RU" sz="2400">
                <a:solidFill>
                  <a:srgbClr val="002060"/>
                </a:solidFill>
              </a:rPr>
              <a:t>Ставка, применяемая: ежемесячная ставка, установленная Комиссией: на сайте http://ec.europa.eu/budget/contracts_grants/info_contracts/inforeuro/inforeuro_en.cfm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>
            <a:extLst>
              <a:ext uri="{FF2B5EF4-FFF2-40B4-BE49-F238E27FC236}">
                <a16:creationId xmlns:a16="http://schemas.microsoft.com/office/drawing/2014/main" id="{1EBD6AD1-060D-4A14-8255-B2200364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44451"/>
            <a:ext cx="7459663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2256</Words>
  <Application>Microsoft Office PowerPoint</Application>
  <PresentationFormat>Широкоэкранный</PresentationFormat>
  <Paragraphs>538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Helvetica Neue Black Condensed</vt:lpstr>
      <vt:lpstr>Helvetica Neue Bold Condensed</vt:lpstr>
      <vt:lpstr>Times New Roman</vt:lpstr>
      <vt:lpstr>Wingdings</vt:lpstr>
      <vt:lpstr>Тема Office</vt:lpstr>
      <vt:lpstr>1_Специальное оформление</vt:lpstr>
      <vt:lpstr>2_Специальное оформление</vt:lpstr>
      <vt:lpstr>Специальное оформление</vt:lpstr>
      <vt:lpstr>PDF</vt:lpstr>
      <vt:lpstr>Презентация PowerPoint</vt:lpstr>
      <vt:lpstr>О проекте ENINEDU  -Соглашение -2016-3538/001-001 было подписано  18 января 2017.  - Казахский национальный университет им. Аль-Фараби – координирует проект на протяжении 36 месяцев (15-10-2016-14-10-2019) -Максимальная сумма гранта -  EUR 814.044,42    </vt:lpstr>
      <vt:lpstr>Партнеры проекта</vt:lpstr>
      <vt:lpstr>Цель проекта Общая цель проекта заключается в расширении сотрудничества бизнеса- высшего образования в странах консорциума путем изменения парадигмы образования в соответствии с требованиями Болонского процесса. Для достижения цели необходимо выполнение задач, отраженных в восьми пакетах работ по проекту. </vt:lpstr>
      <vt:lpstr>План работ по проекту,     1 год (2017)</vt:lpstr>
      <vt:lpstr>Формирование проектных групп</vt:lpstr>
      <vt:lpstr>Распределение ответственности за каждый этап проекта.</vt:lpstr>
      <vt:lpstr>Обменный курс</vt:lpstr>
      <vt:lpstr>Презентация PowerPoint</vt:lpstr>
      <vt:lpstr>WP1. LEAD ORGANIZATION: UNIVERSITY NICE SOPHIA ANTIPOLIS; PEOPLES’ FRIENDSHIP UNIVERSITY OF RUSSIA; AL-FARABI KAZAKH NATIONAL UNIVERSITY (15-04-2017/15-01-2018) 1.1. Выполнение анализа современных требований бизнеса на рынках в странах консорциума. (оперативный менеджмент по выполнению – Самарский государственный экономический университет)</vt:lpstr>
      <vt:lpstr>1.1. а)Подготовка анкеты и проведение ее экспертизы партнером проекта Университетом Ницца София Антиполис и ассоциацией «Союз работодателей Самарской области» б) организация проведения анкетирования на платформе Lime Survey.</vt:lpstr>
      <vt:lpstr>Презентация PowerPoint</vt:lpstr>
      <vt:lpstr>Распределение интересов предприятий по направлениям участия в работе ВУЗов</vt:lpstr>
      <vt:lpstr>Результаты выполнения пакета 1.1. Краткие выводы отчета: 1. В 2016 году в сфере занятости наметилась позитивная динамика.  2. При этом наблюдается очевидная тенденция повышения среднего возраста сотрудников.  3. Существует определенная неудовлетворенность качеством подготовки выпускников вузов.  4. Компании готовы более активно  взаимодействовать с вузами как в традиционных направлениях – проведение мастер-классов, семинаров, чтения лекций, так и к более в новых формам, таких, как, например, участие в разработке образовательных программ.  </vt:lpstr>
      <vt:lpstr>WP1. 1.2 Короткое одностороннее обучение учебного персонала вузов стран-партнеров : общий обзор опыта ЕС в сотрудничестве бизнес-вузов и его внедрение в учебный процесс (оперативный менеджмент КазНУ Аль-Фараби) 1.3 Подготовка совместного отчета об общем обзоре опыта ЕС в сотрудничестве бизнес-вузов (оперативный менеджмент РУДН)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DEMOLA</vt:lpstr>
      <vt:lpstr>Презентация PowerPoint</vt:lpstr>
      <vt:lpstr>Диссеминация результатов проекта</vt:lpstr>
      <vt:lpstr> План мероприятий по проекту СГЭУ   574060 – ЕРР – 1 – 2016 - 1KZ - EPPKA2 - CBHE-SP на 2018 год. </vt:lpstr>
      <vt:lpstr>Презентация PowerPoint</vt:lpstr>
      <vt:lpstr>Диссеминация проекта в социальных сетях</vt:lpstr>
      <vt:lpstr>Проведение ежегодных координационных совещаний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опыта Университета Ниццы-София Антиполис в сотрудничестве бизнеса и образования, и его внедрение в учебный процесс</dc:title>
  <dc:creator>пользователь Microsoft Office</dc:creator>
  <cp:lastModifiedBy>Зотова Анна Сергеевна</cp:lastModifiedBy>
  <cp:revision>164</cp:revision>
  <dcterms:created xsi:type="dcterms:W3CDTF">2017-12-25T07:59:47Z</dcterms:created>
  <dcterms:modified xsi:type="dcterms:W3CDTF">2019-03-12T08:23:47Z</dcterms:modified>
</cp:coreProperties>
</file>